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4" r:id="rId6"/>
    <p:sldId id="265" r:id="rId7"/>
    <p:sldId id="272" r:id="rId8"/>
    <p:sldId id="278" r:id="rId9"/>
    <p:sldId id="277" r:id="rId10"/>
    <p:sldId id="279" r:id="rId11"/>
    <p:sldId id="276" r:id="rId12"/>
    <p:sldId id="273" r:id="rId13"/>
    <p:sldId id="258" r:id="rId14"/>
    <p:sldId id="281" r:id="rId15"/>
    <p:sldId id="282" r:id="rId16"/>
    <p:sldId id="283" r:id="rId17"/>
    <p:sldId id="280" r:id="rId18"/>
    <p:sldId id="275" r:id="rId19"/>
    <p:sldId id="262" r:id="rId20"/>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94" autoAdjust="0"/>
  </p:normalViewPr>
  <p:slideViewPr>
    <p:cSldViewPr snapToGrid="0">
      <p:cViewPr varScale="1">
        <p:scale>
          <a:sx n="73" d="100"/>
          <a:sy n="73" d="100"/>
        </p:scale>
        <p:origin x="618" y="78"/>
      </p:cViewPr>
      <p:guideLst>
        <p:guide pos="3840"/>
        <p:guide orient="horz" pos="2160"/>
      </p:guideLst>
    </p:cSldViewPr>
  </p:slideViewPr>
  <p:notesTextViewPr>
    <p:cViewPr>
      <p:scale>
        <a:sx n="1" d="1"/>
        <a:sy n="1" d="1"/>
      </p:scale>
      <p:origin x="0" y="0"/>
    </p:cViewPr>
  </p:notesTextViewPr>
  <p:notesViewPr>
    <p:cSldViewPr snapToGrid="0">
      <p:cViewPr varScale="1">
        <p:scale>
          <a:sx n="90" d="100"/>
          <a:sy n="90" d="100"/>
        </p:scale>
        <p:origin x="235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54EBC55-AE0F-48A3-A32C-4EB3FA318E7C}" type="datetime1">
              <a:rPr lang="pt-BR" smtClean="0"/>
              <a:t>02/03/2020</a:t>
            </a:fld>
            <a:endParaRPr lang="pt-BR"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dirty="0"/>
          </a:p>
        </p:txBody>
      </p:sp>
      <p:sp>
        <p:nvSpPr>
          <p:cNvPr id="5" name="Espaço Reservado para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BAE14B8-3CC9-472D-9BC5-A84D80684DE2}" type="slidenum">
              <a:rPr lang="pt-BR" smtClean="0"/>
              <a:t>‹nº›</a:t>
            </a:fld>
            <a:endParaRPr lang="pt-B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noProof="0"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02284-D08F-4825-ADF0-FC4CF6644176}" type="datetime1">
              <a:rPr lang="pt-BR" smtClean="0"/>
              <a:pPr/>
              <a:t>02/03/2020</a:t>
            </a:fld>
            <a:endParaRPr lang="pt-BR" dirty="0"/>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pt-BR" noProof="0" dirty="0"/>
          </a:p>
        </p:txBody>
      </p:sp>
      <p:sp>
        <p:nvSpPr>
          <p:cNvPr id="5" name="Espaço Reservado para Notas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pt-BR" noProof="0" dirty="0" smtClean="0"/>
              <a:t>Clique para editar o texto Mestre</a:t>
            </a:r>
          </a:p>
          <a:p>
            <a:pPr lvl="1" rtl="0"/>
            <a:r>
              <a:rPr lang="pt-BR" noProof="0" dirty="0" smtClean="0"/>
              <a:t>Segundo nível</a:t>
            </a:r>
          </a:p>
          <a:p>
            <a:pPr lvl="2" rtl="0"/>
            <a:r>
              <a:rPr lang="pt-BR" noProof="0" dirty="0" smtClean="0"/>
              <a:t>Terceiro nível</a:t>
            </a:r>
          </a:p>
          <a:p>
            <a:pPr lvl="3" rtl="0"/>
            <a:r>
              <a:rPr lang="pt-BR" noProof="0" dirty="0" smtClean="0"/>
              <a:t>Quarto nível</a:t>
            </a:r>
          </a:p>
          <a:p>
            <a:pPr lvl="4" rtl="0"/>
            <a:r>
              <a:rPr lang="pt-BR" noProof="0" dirty="0" smtClean="0"/>
              <a:t>Quinto nível</a:t>
            </a:r>
            <a:endParaRPr lang="pt-BR" noProof="0" dirty="0"/>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noProof="0" dirty="0"/>
          </a:p>
        </p:txBody>
      </p:sp>
      <p:sp>
        <p:nvSpPr>
          <p:cNvPr id="7" name="Espaço Reservado para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FB667E1-E601-4AAF-B95C-B25720D70A60}" type="slidenum">
              <a:rPr lang="pt-BR" noProof="0" smtClean="0"/>
              <a:t>‹nº›</a:t>
            </a:fld>
            <a:endParaRPr lang="pt-BR" noProof="0"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a:t>
            </a:fld>
            <a:endParaRPr lang="pt-BR" dirty="0"/>
          </a:p>
        </p:txBody>
      </p:sp>
    </p:spTree>
    <p:extLst>
      <p:ext uri="{BB962C8B-B14F-4D97-AF65-F5344CB8AC3E}">
        <p14:creationId xmlns:p14="http://schemas.microsoft.com/office/powerpoint/2010/main" val="3810045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2</a:t>
            </a:fld>
            <a:endParaRPr lang="pt-BR" dirty="0"/>
          </a:p>
        </p:txBody>
      </p:sp>
    </p:spTree>
    <p:extLst>
      <p:ext uri="{BB962C8B-B14F-4D97-AF65-F5344CB8AC3E}">
        <p14:creationId xmlns:p14="http://schemas.microsoft.com/office/powerpoint/2010/main" val="4124389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3</a:t>
            </a:fld>
            <a:endParaRPr lang="pt-BR" dirty="0"/>
          </a:p>
        </p:txBody>
      </p:sp>
    </p:spTree>
    <p:extLst>
      <p:ext uri="{BB962C8B-B14F-4D97-AF65-F5344CB8AC3E}">
        <p14:creationId xmlns:p14="http://schemas.microsoft.com/office/powerpoint/2010/main" val="3470362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10</a:t>
            </a:fld>
            <a:endParaRPr lang="pt-BR" dirty="0"/>
          </a:p>
        </p:txBody>
      </p:sp>
    </p:spTree>
    <p:extLst>
      <p:ext uri="{BB962C8B-B14F-4D97-AF65-F5344CB8AC3E}">
        <p14:creationId xmlns:p14="http://schemas.microsoft.com/office/powerpoint/2010/main" val="216327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14</a:t>
            </a:fld>
            <a:endParaRPr lang="pt-BR" dirty="0"/>
          </a:p>
        </p:txBody>
      </p:sp>
    </p:spTree>
    <p:extLst>
      <p:ext uri="{BB962C8B-B14F-4D97-AF65-F5344CB8AC3E}">
        <p14:creationId xmlns:p14="http://schemas.microsoft.com/office/powerpoint/2010/main" val="3919011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15</a:t>
            </a:fld>
            <a:endParaRPr lang="pt-BR" dirty="0"/>
          </a:p>
        </p:txBody>
      </p:sp>
    </p:spTree>
    <p:extLst>
      <p:ext uri="{BB962C8B-B14F-4D97-AF65-F5344CB8AC3E}">
        <p14:creationId xmlns:p14="http://schemas.microsoft.com/office/powerpoint/2010/main" val="2905960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16</a:t>
            </a:fld>
            <a:endParaRPr lang="pt-BR" dirty="0"/>
          </a:p>
        </p:txBody>
      </p:sp>
    </p:spTree>
    <p:extLst>
      <p:ext uri="{BB962C8B-B14F-4D97-AF65-F5344CB8AC3E}">
        <p14:creationId xmlns:p14="http://schemas.microsoft.com/office/powerpoint/2010/main" val="351386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8" name="Retângulo 7"/>
          <p:cNvSpPr/>
          <p:nvPr/>
        </p:nvSpPr>
        <p:spPr>
          <a:xfrm>
            <a:off x="-1" y="0"/>
            <a:ext cx="12188826" cy="1905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noProof="0" dirty="0"/>
          </a:p>
        </p:txBody>
      </p:sp>
      <p:sp>
        <p:nvSpPr>
          <p:cNvPr id="9" name="Retângulo 8"/>
          <p:cNvSpPr/>
          <p:nvPr/>
        </p:nvSpPr>
        <p:spPr>
          <a:xfrm>
            <a:off x="-1" y="5102352"/>
            <a:ext cx="12188826" cy="17556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noProof="0" dirty="0"/>
          </a:p>
        </p:txBody>
      </p:sp>
      <p:sp>
        <p:nvSpPr>
          <p:cNvPr id="2" name="Título 1"/>
          <p:cNvSpPr>
            <a:spLocks noGrp="1"/>
          </p:cNvSpPr>
          <p:nvPr>
            <p:ph type="ctrTitle"/>
          </p:nvPr>
        </p:nvSpPr>
        <p:spPr>
          <a:xfrm>
            <a:off x="1295400" y="2286000"/>
            <a:ext cx="9601200" cy="1517904"/>
          </a:xfrm>
        </p:spPr>
        <p:txBody>
          <a:bodyPr rtlCol="0" anchor="b"/>
          <a:lstStyle>
            <a:lvl1pPr algn="ctr">
              <a:defRPr sz="5400">
                <a:latin typeface="Lucida Sans" panose="020B0602030504020204" pitchFamily="34" charset="0"/>
              </a:defRPr>
            </a:lvl1pPr>
          </a:lstStyle>
          <a:p>
            <a:pPr rtl="0"/>
            <a:r>
              <a:rPr lang="pt-BR" noProof="0" smtClean="0"/>
              <a:t>Clique para editar o título mestre</a:t>
            </a:r>
            <a:endParaRPr lang="pt-BR" noProof="0" dirty="0"/>
          </a:p>
        </p:txBody>
      </p:sp>
      <p:sp>
        <p:nvSpPr>
          <p:cNvPr id="3" name="Subtítulo 2"/>
          <p:cNvSpPr>
            <a:spLocks noGrp="1"/>
          </p:cNvSpPr>
          <p:nvPr>
            <p:ph type="subTitle" idx="1"/>
          </p:nvPr>
        </p:nvSpPr>
        <p:spPr>
          <a:xfrm>
            <a:off x="1295400" y="3959352"/>
            <a:ext cx="9601200" cy="914400"/>
          </a:xfrm>
        </p:spPr>
        <p:txBody>
          <a:bodyPr rtlCol="0">
            <a:normAutofit/>
          </a:bodyPr>
          <a:lstStyle>
            <a:lvl1pPr marL="0" indent="0" algn="ctr">
              <a:spcBef>
                <a:spcPts val="0"/>
              </a:spcBef>
              <a:buNone/>
              <a:defRPr sz="2000" cap="all" baseline="0">
                <a:latin typeface="Lucida Sans" panose="020B060203050402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pt-BR" noProof="0" smtClean="0"/>
              <a:t>Clique para editar o estilo do subtítulo Mestre</a:t>
            </a:r>
            <a:endParaRPr lang="pt-BR" noProof="0"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Texto Vertical 2"/>
          <p:cNvSpPr>
            <a:spLocks noGrp="1"/>
          </p:cNvSpPr>
          <p:nvPr>
            <p:ph type="body" orient="vert" idx="1"/>
          </p:nvPr>
        </p:nvSpPr>
        <p:spPr/>
        <p:txBody>
          <a:bodyPr vert="eaVert" rtlCol="0"/>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294191A7-B96F-4FC1-AFA6-7351564410E8}"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274638"/>
            <a:ext cx="2628900" cy="5897562"/>
          </a:xfrm>
        </p:spPr>
        <p:txBody>
          <a:bodyPr vert="eaVert" rtlCol="0"/>
          <a:lstStyle/>
          <a:p>
            <a:pPr rtl="0"/>
            <a:r>
              <a:rPr lang="pt-BR" noProof="0" smtClean="0"/>
              <a:t>Clique para editar o título mestre</a:t>
            </a:r>
            <a:endParaRPr lang="pt-BR" noProof="0" dirty="0"/>
          </a:p>
        </p:txBody>
      </p:sp>
      <p:sp>
        <p:nvSpPr>
          <p:cNvPr id="3" name="Espaço Reservado para Texto Vertical 2"/>
          <p:cNvSpPr>
            <a:spLocks noGrp="1"/>
          </p:cNvSpPr>
          <p:nvPr>
            <p:ph type="body" orient="vert" idx="1"/>
          </p:nvPr>
        </p:nvSpPr>
        <p:spPr>
          <a:xfrm>
            <a:off x="838200" y="274638"/>
            <a:ext cx="7734300" cy="5897562"/>
          </a:xfrm>
        </p:spPr>
        <p:txBody>
          <a:bodyPr vert="eaVert" rtlCol="0"/>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1561CBB8-12E5-46A0-B5D5-CD9A6B7BD5C6}"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Conteúdo 2"/>
          <p:cNvSpPr>
            <a:spLocks noGrp="1"/>
          </p:cNvSpPr>
          <p:nvPr>
            <p:ph idx="1"/>
          </p:nvPr>
        </p:nvSpPr>
        <p:spPr/>
        <p:txBody>
          <a:bodyPr rtlCol="0"/>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7CC779D7-1E1F-4057-9B10-FBF12E08F57A}"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Retângulo 6"/>
          <p:cNvSpPr/>
          <p:nvPr/>
        </p:nvSpPr>
        <p:spPr>
          <a:xfrm>
            <a:off x="0" y="27432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2" name="Título 1"/>
          <p:cNvSpPr>
            <a:spLocks noGrp="1"/>
          </p:cNvSpPr>
          <p:nvPr>
            <p:ph type="title"/>
          </p:nvPr>
        </p:nvSpPr>
        <p:spPr>
          <a:xfrm>
            <a:off x="1295400" y="2130552"/>
            <a:ext cx="9601200" cy="2359152"/>
          </a:xfrm>
        </p:spPr>
        <p:txBody>
          <a:bodyPr rtlCol="0" anchor="b">
            <a:normAutofit/>
          </a:bodyPr>
          <a:lstStyle>
            <a:lvl1pPr algn="ctr">
              <a:defRPr sz="5400" b="0" baseline="0">
                <a:solidFill>
                  <a:schemeClr val="bg1">
                    <a:lumMod val="75000"/>
                  </a:schemeClr>
                </a:solidFill>
              </a:defRPr>
            </a:lvl1pPr>
          </a:lstStyle>
          <a:p>
            <a:pPr rtl="0"/>
            <a:r>
              <a:rPr lang="pt-BR" noProof="0" smtClean="0"/>
              <a:t>Clique para editar o título mestre</a:t>
            </a:r>
            <a:endParaRPr lang="pt-BR" noProof="0" dirty="0"/>
          </a:p>
        </p:txBody>
      </p:sp>
      <p:sp>
        <p:nvSpPr>
          <p:cNvPr id="3" name="Espaço Reservado para Texto 2"/>
          <p:cNvSpPr>
            <a:spLocks noGrp="1"/>
          </p:cNvSpPr>
          <p:nvPr>
            <p:ph type="body" idx="1"/>
          </p:nvPr>
        </p:nvSpPr>
        <p:spPr>
          <a:xfrm>
            <a:off x="1295400" y="4572000"/>
            <a:ext cx="9601200" cy="841248"/>
          </a:xfrm>
        </p:spPr>
        <p:txBody>
          <a:bodyPr rtlCol="0" anchor="t"/>
          <a:lstStyle>
            <a:lvl1pPr marL="0" indent="0" algn="ctr">
              <a:spcBef>
                <a:spcPts val="0"/>
              </a:spcBef>
              <a:buNone/>
              <a:defRPr sz="2000" cap="all" baseline="0">
                <a:solidFill>
                  <a:schemeClr val="bg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noProof="0" smtClean="0"/>
              <a:t>Editar estilos de texto Mestre</a:t>
            </a:r>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E0521A35-E92A-4E80-953D-FB98AFCF5795}"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Conteúdo 2"/>
          <p:cNvSpPr>
            <a:spLocks noGrp="1"/>
          </p:cNvSpPr>
          <p:nvPr>
            <p:ph sz="half" idx="1"/>
          </p:nvPr>
        </p:nvSpPr>
        <p:spPr>
          <a:xfrm>
            <a:off x="1341120" y="1901952"/>
            <a:ext cx="4572000" cy="4123944"/>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4" name="Espaço Reservado para Conteúdo 3"/>
          <p:cNvSpPr>
            <a:spLocks noGrp="1"/>
          </p:cNvSpPr>
          <p:nvPr>
            <p:ph sz="half" idx="2"/>
          </p:nvPr>
        </p:nvSpPr>
        <p:spPr>
          <a:xfrm>
            <a:off x="6278880" y="1901952"/>
            <a:ext cx="4572000" cy="4123944"/>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6" name="Espaço Reservado para Rodapé 5"/>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5" name="Espaço Reservado para Data 4"/>
          <p:cNvSpPr>
            <a:spLocks noGrp="1"/>
          </p:cNvSpPr>
          <p:nvPr>
            <p:ph type="dt" sz="half" idx="10"/>
          </p:nvPr>
        </p:nvSpPr>
        <p:spPr/>
        <p:txBody>
          <a:bodyPr rtlCol="0"/>
          <a:lstStyle/>
          <a:p>
            <a:pPr rtl="0"/>
            <a:fld id="{BC7AECA0-7D11-4296-9DCE-E4E6D7799072}" type="datetime1">
              <a:rPr lang="pt-BR" noProof="0" smtClean="0"/>
              <a:t>02/03/2020</a:t>
            </a:fld>
            <a:endParaRPr lang="pt-BR" noProof="0" dirty="0"/>
          </a:p>
        </p:txBody>
      </p:sp>
      <p:sp>
        <p:nvSpPr>
          <p:cNvPr id="7" name="Espaço Reservado para Número do Slide 6"/>
          <p:cNvSpPr>
            <a:spLocks noGrp="1"/>
          </p:cNvSpPr>
          <p:nvPr>
            <p:ph type="sldNum" sz="quarter" idx="12"/>
          </p:nvPr>
        </p:nvSpPr>
        <p:spPr/>
        <p:txBody>
          <a:bodyPr rtlCol="0"/>
          <a:lstStyle/>
          <a:p>
            <a:pPr rtl="0"/>
            <a:fld id="{0D06EF73-9DB8-4763-865F-2F88181A4732}" type="slidenum">
              <a:rPr lang="pt-BR" noProof="0" smtClean="0"/>
              <a:t>‹nº›</a:t>
            </a:fld>
            <a:endParaRPr lang="pt-BR" noProof="0" dirty="0"/>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Texto 2"/>
          <p:cNvSpPr>
            <a:spLocks noGrp="1"/>
          </p:cNvSpPr>
          <p:nvPr>
            <p:ph type="body" idx="1"/>
          </p:nvPr>
        </p:nvSpPr>
        <p:spPr>
          <a:xfrm>
            <a:off x="1341120" y="1837464"/>
            <a:ext cx="4572000" cy="766588"/>
          </a:xfrm>
        </p:spPr>
        <p:txBody>
          <a:bodyPr rtlCol="0"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smtClean="0"/>
              <a:t>Editar estilos de texto Mestre</a:t>
            </a:r>
          </a:p>
        </p:txBody>
      </p:sp>
      <p:sp>
        <p:nvSpPr>
          <p:cNvPr id="4" name="Espaço Reservado para Conteúdo 3"/>
          <p:cNvSpPr>
            <a:spLocks noGrp="1"/>
          </p:cNvSpPr>
          <p:nvPr>
            <p:ph sz="half" idx="2"/>
          </p:nvPr>
        </p:nvSpPr>
        <p:spPr>
          <a:xfrm>
            <a:off x="1341120" y="2740732"/>
            <a:ext cx="4572000" cy="3288847"/>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Texto 4"/>
          <p:cNvSpPr>
            <a:spLocks noGrp="1"/>
          </p:cNvSpPr>
          <p:nvPr>
            <p:ph type="body" sz="quarter" idx="3"/>
          </p:nvPr>
        </p:nvSpPr>
        <p:spPr>
          <a:xfrm>
            <a:off x="6278880" y="1837464"/>
            <a:ext cx="4572000" cy="766588"/>
          </a:xfrm>
        </p:spPr>
        <p:txBody>
          <a:bodyPr rtlCol="0"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smtClean="0"/>
              <a:t>Editar estilos de texto Mestre</a:t>
            </a:r>
          </a:p>
        </p:txBody>
      </p:sp>
      <p:sp>
        <p:nvSpPr>
          <p:cNvPr id="6" name="Espaço Reservado para Conteúdo 5"/>
          <p:cNvSpPr>
            <a:spLocks noGrp="1"/>
          </p:cNvSpPr>
          <p:nvPr>
            <p:ph sz="quarter" idx="4"/>
          </p:nvPr>
        </p:nvSpPr>
        <p:spPr>
          <a:xfrm>
            <a:off x="6278880" y="2740732"/>
            <a:ext cx="4572000" cy="3288847"/>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8" name="Espaço Reservado para Rodapé 7"/>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7" name="Espaço Reservado para Data 6"/>
          <p:cNvSpPr>
            <a:spLocks noGrp="1"/>
          </p:cNvSpPr>
          <p:nvPr>
            <p:ph type="dt" sz="half" idx="10"/>
          </p:nvPr>
        </p:nvSpPr>
        <p:spPr/>
        <p:txBody>
          <a:bodyPr rtlCol="0"/>
          <a:lstStyle/>
          <a:p>
            <a:pPr rtl="0"/>
            <a:fld id="{530CFC50-1EE8-4046-A485-FA3C58D404B9}" type="datetime1">
              <a:rPr lang="pt-BR" noProof="0" smtClean="0"/>
              <a:t>02/03/2020</a:t>
            </a:fld>
            <a:endParaRPr lang="pt-BR" noProof="0" dirty="0"/>
          </a:p>
        </p:txBody>
      </p:sp>
      <p:sp>
        <p:nvSpPr>
          <p:cNvPr id="9" name="Espaço Reservado para Número do Slide 8"/>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4" name="Espaço Reservado para Rodapé 3"/>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3" name="Espaço Reservado para Data 2"/>
          <p:cNvSpPr>
            <a:spLocks noGrp="1"/>
          </p:cNvSpPr>
          <p:nvPr>
            <p:ph type="dt" sz="half" idx="10"/>
          </p:nvPr>
        </p:nvSpPr>
        <p:spPr/>
        <p:txBody>
          <a:bodyPr rtlCol="0"/>
          <a:lstStyle/>
          <a:p>
            <a:pPr rtl="0"/>
            <a:fld id="{186AC24F-93A4-4507-BD25-36E38EFA252E}" type="datetime1">
              <a:rPr lang="pt-BR" noProof="0" smtClean="0"/>
              <a:t>02/03/2020</a:t>
            </a:fld>
            <a:endParaRPr lang="pt-BR" noProof="0" dirty="0"/>
          </a:p>
        </p:txBody>
      </p:sp>
      <p:sp>
        <p:nvSpPr>
          <p:cNvPr id="5" name="Espaço Reservado para Número do Slide 4"/>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Retângulo 4"/>
          <p:cNvSpPr/>
          <p:nvPr/>
        </p:nvSpPr>
        <p:spPr>
          <a:xfrm>
            <a:off x="0" y="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noProof="0" dirty="0"/>
          </a:p>
        </p:txBody>
      </p:sp>
      <p:sp>
        <p:nvSpPr>
          <p:cNvPr id="3" name="Espaço Reservado para Rodapé 2"/>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2" name="Espaço Reservado para Data 1"/>
          <p:cNvSpPr>
            <a:spLocks noGrp="1"/>
          </p:cNvSpPr>
          <p:nvPr>
            <p:ph type="dt" sz="half" idx="10"/>
          </p:nvPr>
        </p:nvSpPr>
        <p:spPr/>
        <p:txBody>
          <a:bodyPr rtlCol="0"/>
          <a:lstStyle/>
          <a:p>
            <a:pPr rtl="0"/>
            <a:fld id="{04A36A52-6F14-4F52-9D10-6B7F88F49229}" type="datetime1">
              <a:rPr lang="pt-BR" noProof="0" smtClean="0"/>
              <a:t>02/03/2020</a:t>
            </a:fld>
            <a:endParaRPr lang="pt-BR" noProof="0" dirty="0"/>
          </a:p>
        </p:txBody>
      </p:sp>
      <p:sp>
        <p:nvSpPr>
          <p:cNvPr id="4" name="Espaço Reservado para Número do Slide 3"/>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7470648" y="2350008"/>
            <a:ext cx="4206240" cy="1993392"/>
          </a:xfrm>
        </p:spPr>
        <p:txBody>
          <a:bodyPr rtlCol="0" anchor="b">
            <a:normAutofit/>
          </a:bodyPr>
          <a:lstStyle>
            <a:lvl1pPr>
              <a:defRPr sz="3400" b="0"/>
            </a:lvl1pPr>
          </a:lstStyle>
          <a:p>
            <a:pPr rtl="0"/>
            <a:r>
              <a:rPr lang="pt-BR" noProof="0" smtClean="0"/>
              <a:t>Clique para editar o título mestre</a:t>
            </a:r>
            <a:endParaRPr lang="pt-BR" noProof="0" dirty="0"/>
          </a:p>
        </p:txBody>
      </p:sp>
      <p:sp>
        <p:nvSpPr>
          <p:cNvPr id="3" name="Espaço Reservado para Conteúdo 2"/>
          <p:cNvSpPr>
            <a:spLocks noGrp="1"/>
          </p:cNvSpPr>
          <p:nvPr>
            <p:ph idx="1"/>
          </p:nvPr>
        </p:nvSpPr>
        <p:spPr>
          <a:xfrm>
            <a:off x="457200" y="758952"/>
            <a:ext cx="6629400" cy="533095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4" name="Espaço Reservado para Texto 3"/>
          <p:cNvSpPr>
            <a:spLocks noGrp="1"/>
          </p:cNvSpPr>
          <p:nvPr>
            <p:ph type="body" sz="half" idx="2"/>
          </p:nvPr>
        </p:nvSpPr>
        <p:spPr>
          <a:xfrm>
            <a:off x="7470648" y="4361688"/>
            <a:ext cx="4206240" cy="1728216"/>
          </a:xfrm>
        </p:spPr>
        <p:txBody>
          <a:bodyPr rtlCol="0">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noProof="0" smtClean="0"/>
              <a:t>Editar estilos de texto Mestre</a:t>
            </a:r>
          </a:p>
        </p:txBody>
      </p:sp>
      <p:sp>
        <p:nvSpPr>
          <p:cNvPr id="6" name="Espaço Reservado para Rodapé 5"/>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5" name="Espaço Reservado para Data 4"/>
          <p:cNvSpPr>
            <a:spLocks noGrp="1"/>
          </p:cNvSpPr>
          <p:nvPr>
            <p:ph type="dt" sz="half" idx="10"/>
          </p:nvPr>
        </p:nvSpPr>
        <p:spPr/>
        <p:txBody>
          <a:bodyPr rtlCol="0"/>
          <a:lstStyle/>
          <a:p>
            <a:pPr rtl="0"/>
            <a:fld id="{31ECA022-3C6D-4732-80A6-28D6EAF2AE57}" type="datetime1">
              <a:rPr lang="pt-BR" noProof="0" smtClean="0"/>
              <a:t>02/03/2020</a:t>
            </a:fld>
            <a:endParaRPr lang="pt-BR" noProof="0" dirty="0"/>
          </a:p>
        </p:txBody>
      </p:sp>
      <p:sp>
        <p:nvSpPr>
          <p:cNvPr id="7" name="Espaço Reservado para Número do Slide 6"/>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7470648" y="2350008"/>
            <a:ext cx="4206240" cy="1993392"/>
          </a:xfrm>
        </p:spPr>
        <p:txBody>
          <a:bodyPr rtlCol="0" anchor="b">
            <a:normAutofit/>
          </a:bodyPr>
          <a:lstStyle>
            <a:lvl1pPr>
              <a:defRPr sz="3400" b="0"/>
            </a:lvl1pPr>
          </a:lstStyle>
          <a:p>
            <a:pPr rtl="0"/>
            <a:r>
              <a:rPr lang="pt-BR" noProof="0" smtClean="0"/>
              <a:t>Clique para editar o título mestre</a:t>
            </a:r>
            <a:endParaRPr lang="pt-BR" noProof="0" dirty="0"/>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301752" y="502920"/>
            <a:ext cx="6702552" cy="5843016"/>
          </a:xfrm>
          <a:solidFill>
            <a:schemeClr val="accent1">
              <a:lumMod val="40000"/>
              <a:lumOff val="60000"/>
            </a:schemeClr>
          </a:solidFill>
        </p:spPr>
        <p:txBody>
          <a:bodyPr rtlCol="0"/>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noProof="0" smtClean="0"/>
              <a:t>Clique no ícone para adicionar uma imagem</a:t>
            </a:r>
            <a:endParaRPr lang="pt-BR" noProof="0" dirty="0"/>
          </a:p>
        </p:txBody>
      </p:sp>
      <p:sp>
        <p:nvSpPr>
          <p:cNvPr id="4" name="Espaço Reservado para Texto 3"/>
          <p:cNvSpPr>
            <a:spLocks noGrp="1"/>
          </p:cNvSpPr>
          <p:nvPr>
            <p:ph type="body" sz="half" idx="2"/>
          </p:nvPr>
        </p:nvSpPr>
        <p:spPr>
          <a:xfrm>
            <a:off x="7470648" y="4361688"/>
            <a:ext cx="4206240" cy="1728216"/>
          </a:xfrm>
        </p:spPr>
        <p:txBody>
          <a:bodyPr rtlCol="0">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noProof="0" smtClean="0"/>
              <a:t>Editar estilos de texto Mestre</a:t>
            </a:r>
          </a:p>
        </p:txBody>
      </p:sp>
      <p:sp>
        <p:nvSpPr>
          <p:cNvPr id="6" name="Espaço Reservado para Rodapé 5"/>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5" name="Espaço Reservado para Data 4"/>
          <p:cNvSpPr>
            <a:spLocks noGrp="1"/>
          </p:cNvSpPr>
          <p:nvPr>
            <p:ph type="dt" sz="half" idx="10"/>
          </p:nvPr>
        </p:nvSpPr>
        <p:spPr/>
        <p:txBody>
          <a:bodyPr rtlCol="0"/>
          <a:lstStyle/>
          <a:p>
            <a:pPr rtl="0"/>
            <a:fld id="{6DB7D82C-8981-4BB4-BBEB-F55C8347414D}" type="datetime1">
              <a:rPr lang="pt-BR" noProof="0" smtClean="0"/>
              <a:t>02/03/2020</a:t>
            </a:fld>
            <a:endParaRPr lang="pt-BR" noProof="0" dirty="0"/>
          </a:p>
        </p:txBody>
      </p:sp>
      <p:sp>
        <p:nvSpPr>
          <p:cNvPr id="7" name="Espaço Reservado para Número do Slide 6"/>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tângulo 6"/>
          <p:cNvSpPr/>
          <p:nvPr/>
        </p:nvSpPr>
        <p:spPr>
          <a:xfrm>
            <a:off x="0" y="658368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noProof="0" dirty="0"/>
          </a:p>
        </p:txBody>
      </p:sp>
      <p:sp>
        <p:nvSpPr>
          <p:cNvPr id="2" name="Espaço Reservado para Título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pPr rtl="0"/>
            <a:r>
              <a:rPr lang="pt-BR" noProof="0" dirty="0" smtClean="0"/>
              <a:t>Clique para editar o estilo de título Mestre</a:t>
            </a:r>
            <a:endParaRPr lang="pt-BR" noProof="0" dirty="0"/>
          </a:p>
        </p:txBody>
      </p:sp>
      <p:sp>
        <p:nvSpPr>
          <p:cNvPr id="3" name="Espaço Reservado para Texto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rtl="0"/>
            <a:r>
              <a:rPr lang="pt-BR" noProof="0" dirty="0" smtClean="0"/>
              <a:t>Clique para editar o texto Mestre</a:t>
            </a:r>
          </a:p>
          <a:p>
            <a:pPr lvl="1" rtl="0"/>
            <a:r>
              <a:rPr lang="pt-BR" noProof="0" dirty="0" smtClean="0"/>
              <a:t>Segundo nível</a:t>
            </a:r>
          </a:p>
          <a:p>
            <a:pPr lvl="2" rtl="0"/>
            <a:r>
              <a:rPr lang="pt-BR" noProof="0" dirty="0" smtClean="0"/>
              <a:t>Terceiro nível</a:t>
            </a:r>
          </a:p>
          <a:p>
            <a:pPr lvl="3" rtl="0"/>
            <a:r>
              <a:rPr lang="pt-BR" noProof="0" dirty="0" smtClean="0"/>
              <a:t>Quarto nível</a:t>
            </a:r>
          </a:p>
          <a:p>
            <a:pPr lvl="4" rtl="0"/>
            <a:r>
              <a:rPr lang="pt-BR" noProof="0" dirty="0" smtClean="0"/>
              <a:t>Quinto nível</a:t>
            </a:r>
            <a:endParaRPr lang="pt-BR" noProof="0" dirty="0"/>
          </a:p>
        </p:txBody>
      </p:sp>
      <p:sp>
        <p:nvSpPr>
          <p:cNvPr id="5" name="Espaço Reservado para Rodapé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bg1">
                    <a:lumMod val="75000"/>
                  </a:schemeClr>
                </a:solidFill>
              </a:defRPr>
            </a:lvl1pPr>
          </a:lstStyle>
          <a:p>
            <a:pPr rtl="0"/>
            <a:r>
              <a:rPr lang="pt-BR" noProof="0" dirty="0" smtClean="0"/>
              <a:t>Adicionar um rodapé</a:t>
            </a:r>
            <a:endParaRPr lang="pt-BR" noProof="0" dirty="0"/>
          </a:p>
        </p:txBody>
      </p:sp>
      <p:sp>
        <p:nvSpPr>
          <p:cNvPr id="4" name="Espaço Reservado para Data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pPr rtl="0"/>
            <a:fld id="{13C6A4D1-5860-4728-B7F9-ACD24DF0BDA6}" type="datetime1">
              <a:rPr lang="pt-BR" noProof="0" smtClean="0"/>
              <a:t>02/03/2020</a:t>
            </a:fld>
            <a:endParaRPr lang="pt-BR" noProof="0" dirty="0"/>
          </a:p>
        </p:txBody>
      </p:sp>
      <p:sp>
        <p:nvSpPr>
          <p:cNvPr id="6" name="Espaço Reservado para Número do Slide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pPr rtl="0"/>
            <a:fld id="{CA8D9AD5-F248-4919-864A-CFD76CC027D6}" type="slidenum">
              <a:rPr lang="pt-BR" noProof="0" smtClean="0"/>
              <a:pPr rtl="0"/>
              <a:t>‹nº›</a:t>
            </a:fld>
            <a:endParaRPr lang="pt-BR" noProof="0" dirty="0"/>
          </a:p>
        </p:txBody>
      </p:sp>
      <p:pic>
        <p:nvPicPr>
          <p:cNvPr id="9" name="Imagem 8" descr="EducaÃ§Ã£o Metodista"/>
          <p:cNvPicPr/>
          <p:nvPr userDrawn="1"/>
        </p:nvPicPr>
        <p:blipFill rotWithShape="1">
          <a:blip r:embed="rId13">
            <a:extLst>
              <a:ext uri="{28A0092B-C50C-407E-A947-70E740481C1C}">
                <a14:useLocalDpi xmlns:a14="http://schemas.microsoft.com/office/drawing/2010/main" val="0"/>
              </a:ext>
            </a:extLst>
          </a:blip>
          <a:srcRect r="4363"/>
          <a:stretch/>
        </p:blipFill>
        <p:spPr bwMode="auto">
          <a:xfrm>
            <a:off x="9529840" y="5793912"/>
            <a:ext cx="2001999" cy="53260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63760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Lucida Sans" panose="020B0602030504020204" pitchFamily="34" charset="0"/>
          <a:ea typeface="+mj-ea"/>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Lucida Sans" panose="020B0602030504020204" pitchFamily="34" charset="0"/>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Lucida Sans" panose="020B0602030504020204" pitchFamily="34" charset="0"/>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Lucida Sans" panose="020B0602030504020204" pitchFamily="34" charset="0"/>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Lucida Sans" panose="020B0602030504020204" pitchFamily="34" charset="0"/>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Lucida Sans" panose="020B0602030504020204" pitchFamily="34" charset="0"/>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estagio.teologiaead@metodista.br"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855435" y="2686009"/>
            <a:ext cx="7302137" cy="1446550"/>
          </a:xfrm>
          <a:prstGeom prst="rect">
            <a:avLst/>
          </a:prstGeom>
          <a:noFill/>
        </p:spPr>
        <p:txBody>
          <a:bodyPr wrap="square" rtlCol="0">
            <a:spAutoFit/>
          </a:bodyPr>
          <a:lstStyle/>
          <a:p>
            <a:pPr algn="r"/>
            <a:r>
              <a:rPr lang="pt-BR" sz="2400" b="1" dirty="0" smtClean="0">
                <a:effectLst>
                  <a:outerShdw blurRad="38100" dist="38100" dir="2700000" algn="tl">
                    <a:srgbClr val="000000">
                      <a:alpha val="43137"/>
                    </a:srgbClr>
                  </a:outerShdw>
                </a:effectLst>
                <a:latin typeface="Lucida Sans" panose="020B0602030504020204" pitchFamily="34" charset="0"/>
              </a:rPr>
              <a:t>ESTÁGIO SUPERVISIONADO</a:t>
            </a:r>
          </a:p>
          <a:p>
            <a:pPr algn="r"/>
            <a:r>
              <a:rPr lang="pt-BR" sz="2400" b="1" dirty="0" smtClean="0">
                <a:effectLst>
                  <a:outerShdw blurRad="38100" dist="38100" dir="2700000" algn="tl">
                    <a:srgbClr val="000000">
                      <a:alpha val="43137"/>
                    </a:srgbClr>
                  </a:outerShdw>
                </a:effectLst>
                <a:latin typeface="Lucida Sans" panose="020B0602030504020204" pitchFamily="34" charset="0"/>
              </a:rPr>
              <a:t>CURSO DE TEOLOGIA | EAD</a:t>
            </a:r>
            <a:endParaRPr lang="pt-BR" b="1" dirty="0" smtClean="0">
              <a:effectLst>
                <a:outerShdw blurRad="38100" dist="38100" dir="2700000" algn="tl">
                  <a:srgbClr val="000000">
                    <a:alpha val="43137"/>
                  </a:srgbClr>
                </a:outerShdw>
              </a:effectLst>
              <a:latin typeface="Lucida Sans" panose="020B0602030504020204" pitchFamily="34" charset="0"/>
            </a:endParaRPr>
          </a:p>
          <a:p>
            <a:pPr algn="r"/>
            <a:endParaRPr lang="pt-BR" sz="2000" b="1" dirty="0" smtClean="0">
              <a:effectLst>
                <a:outerShdw blurRad="38100" dist="38100" dir="2700000" algn="tl">
                  <a:srgbClr val="000000">
                    <a:alpha val="43137"/>
                  </a:srgbClr>
                </a:outerShdw>
              </a:effectLst>
              <a:latin typeface="Lucida Sans" panose="020B0602030504020204" pitchFamily="34" charset="0"/>
            </a:endParaRPr>
          </a:p>
          <a:p>
            <a:pPr algn="r"/>
            <a:r>
              <a:rPr lang="pt-BR" sz="2000" b="1" dirty="0" smtClean="0">
                <a:effectLst>
                  <a:outerShdw blurRad="38100" dist="38100" dir="2700000" algn="tl">
                    <a:srgbClr val="000000">
                      <a:alpha val="43137"/>
                    </a:srgbClr>
                  </a:outerShdw>
                </a:effectLst>
                <a:latin typeface="Lucida Sans" panose="020B0602030504020204" pitchFamily="34" charset="0"/>
              </a:rPr>
              <a:t>Orientações Gerais</a:t>
            </a:r>
            <a:endParaRPr lang="pt-BR" sz="2000" b="1" dirty="0">
              <a:effectLst>
                <a:outerShdw blurRad="38100" dist="38100" dir="2700000" algn="tl">
                  <a:srgbClr val="000000">
                    <a:alpha val="43137"/>
                  </a:srgbClr>
                </a:outerShdw>
              </a:effectLst>
              <a:latin typeface="Lucida Sans" panose="020B0602030504020204" pitchFamily="34" charset="0"/>
            </a:endParaRPr>
          </a:p>
        </p:txBody>
      </p:sp>
      <p:sp>
        <p:nvSpPr>
          <p:cNvPr id="9" name="CaixaDeTexto 8"/>
          <p:cNvSpPr txBox="1"/>
          <p:nvPr/>
        </p:nvSpPr>
        <p:spPr>
          <a:xfrm>
            <a:off x="4611190" y="5577840"/>
            <a:ext cx="6546382" cy="923330"/>
          </a:xfrm>
          <a:prstGeom prst="rect">
            <a:avLst/>
          </a:prstGeom>
          <a:noFill/>
        </p:spPr>
        <p:txBody>
          <a:bodyPr wrap="square" rtlCol="0">
            <a:spAutoFit/>
          </a:bodyPr>
          <a:lstStyle/>
          <a:p>
            <a:pPr algn="r"/>
            <a:r>
              <a:rPr lang="pt-BR" b="1" dirty="0" smtClean="0">
                <a:effectLst>
                  <a:outerShdw blurRad="38100" dist="38100" dir="2700000" algn="tl">
                    <a:srgbClr val="000000">
                      <a:alpha val="43137"/>
                    </a:srgbClr>
                  </a:outerShdw>
                </a:effectLst>
                <a:latin typeface="Lucida Sans" panose="020B0602030504020204" pitchFamily="34" charset="0"/>
              </a:rPr>
              <a:t>Profa. Elizangela A. Soares</a:t>
            </a:r>
          </a:p>
          <a:p>
            <a:pPr algn="r"/>
            <a:r>
              <a:rPr lang="pt-BR" b="1" dirty="0" smtClean="0">
                <a:effectLst>
                  <a:outerShdw blurRad="38100" dist="38100" dir="2700000" algn="tl">
                    <a:srgbClr val="000000">
                      <a:alpha val="43137"/>
                    </a:srgbClr>
                  </a:outerShdw>
                </a:effectLst>
                <a:latin typeface="Lucida Sans" panose="020B0602030504020204" pitchFamily="34" charset="0"/>
              </a:rPr>
              <a:t>Escola de Teologia</a:t>
            </a:r>
          </a:p>
          <a:p>
            <a:pPr algn="r"/>
            <a:r>
              <a:rPr lang="pt-BR" b="1" dirty="0" smtClean="0">
                <a:effectLst>
                  <a:outerShdw blurRad="38100" dist="38100" dir="2700000" algn="tl">
                    <a:srgbClr val="000000">
                      <a:alpha val="43137"/>
                    </a:srgbClr>
                  </a:outerShdw>
                </a:effectLst>
                <a:latin typeface="Lucida Sans" panose="020B0602030504020204" pitchFamily="34" charset="0"/>
              </a:rPr>
              <a:t>Universidade Metodista de São Paulo</a:t>
            </a:r>
            <a:endParaRPr lang="pt-BR" b="1" dirty="0">
              <a:effectLst>
                <a:outerShdw blurRad="38100" dist="38100" dir="2700000" algn="tl">
                  <a:srgbClr val="000000">
                    <a:alpha val="43137"/>
                  </a:srgbClr>
                </a:outerShdw>
              </a:effectLst>
              <a:latin typeface="Lucida Sans" panose="020B0602030504020204" pitchFamily="34" charset="0"/>
            </a:endParaRPr>
          </a:p>
        </p:txBody>
      </p:sp>
      <p:pic>
        <p:nvPicPr>
          <p:cNvPr id="5" name="Imagem 4" descr="EducaÃ§Ã£o Metodista"/>
          <p:cNvPicPr/>
          <p:nvPr/>
        </p:nvPicPr>
        <p:blipFill rotWithShape="1">
          <a:blip r:embed="rId3">
            <a:extLst>
              <a:ext uri="{28A0092B-C50C-407E-A947-70E740481C1C}">
                <a14:useLocalDpi xmlns:a14="http://schemas.microsoft.com/office/drawing/2010/main" val="0"/>
              </a:ext>
            </a:extLst>
          </a:blip>
          <a:srcRect r="4363"/>
          <a:stretch/>
        </p:blipFill>
        <p:spPr bwMode="auto">
          <a:xfrm>
            <a:off x="867046" y="2824762"/>
            <a:ext cx="4394283" cy="116904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rtlCol="0">
            <a:normAutofit/>
          </a:bodyPr>
          <a:lstStyle/>
          <a:p>
            <a:r>
              <a:rPr lang="pt-BR" dirty="0" smtClean="0"/>
              <a:t>Documentação obrigatória</a:t>
            </a:r>
            <a:br>
              <a:rPr lang="pt-BR" dirty="0" smtClean="0"/>
            </a:br>
            <a:r>
              <a:rPr lang="pt-BR" sz="2800" dirty="0"/>
              <a:t>verificar o manual de estágio do curso para detalhamentos e explicações</a:t>
            </a:r>
          </a:p>
        </p:txBody>
      </p:sp>
    </p:spTree>
    <p:extLst>
      <p:ext uri="{BB962C8B-B14F-4D97-AF65-F5344CB8AC3E}">
        <p14:creationId xmlns:p14="http://schemas.microsoft.com/office/powerpoint/2010/main" val="140113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Documentação obrigatória | início</a:t>
            </a:r>
            <a:endParaRPr lang="pt-BR" dirty="0"/>
          </a:p>
        </p:txBody>
      </p:sp>
      <p:sp>
        <p:nvSpPr>
          <p:cNvPr id="5" name="Espaço Reservado para Conteúdo 4"/>
          <p:cNvSpPr>
            <a:spLocks noGrp="1"/>
          </p:cNvSpPr>
          <p:nvPr>
            <p:ph idx="1"/>
          </p:nvPr>
        </p:nvSpPr>
        <p:spPr>
          <a:xfrm>
            <a:off x="1341120" y="2416629"/>
            <a:ext cx="9509760" cy="3612950"/>
          </a:xfrm>
        </p:spPr>
        <p:txBody>
          <a:bodyPr>
            <a:normAutofit/>
          </a:bodyPr>
          <a:lstStyle/>
          <a:p>
            <a:r>
              <a:rPr lang="pt-BR" sz="2400" b="1" dirty="0" smtClean="0">
                <a:solidFill>
                  <a:srgbClr val="FFFF00"/>
                </a:solidFill>
              </a:rPr>
              <a:t>Plano Individual de Atividades (PA): </a:t>
            </a:r>
            <a:r>
              <a:rPr lang="pt-BR" sz="2400" dirty="0" smtClean="0"/>
              <a:t>03 vias assinadas e carimbadas</a:t>
            </a:r>
          </a:p>
          <a:p>
            <a:r>
              <a:rPr lang="pt-BR" sz="2400" b="1" dirty="0" smtClean="0">
                <a:solidFill>
                  <a:srgbClr val="FFFF00"/>
                </a:solidFill>
              </a:rPr>
              <a:t>Termo de compromisso de Estágio (TCE): </a:t>
            </a:r>
            <a:r>
              <a:rPr lang="pt-BR" sz="2400" dirty="0"/>
              <a:t>03 vias assinadas e </a:t>
            </a:r>
            <a:r>
              <a:rPr lang="pt-BR" sz="2400" dirty="0" smtClean="0"/>
              <a:t>carimbadas</a:t>
            </a:r>
          </a:p>
          <a:p>
            <a:r>
              <a:rPr lang="pt-BR" sz="2400" b="1" dirty="0" smtClean="0">
                <a:solidFill>
                  <a:srgbClr val="FFFF00"/>
                </a:solidFill>
              </a:rPr>
              <a:t>Convênio de Concessão de </a:t>
            </a:r>
            <a:r>
              <a:rPr lang="pt-BR" sz="2400" b="1" dirty="0">
                <a:solidFill>
                  <a:srgbClr val="FFFF00"/>
                </a:solidFill>
              </a:rPr>
              <a:t>Estágio </a:t>
            </a:r>
            <a:r>
              <a:rPr lang="pt-BR" sz="2400" b="1" dirty="0" smtClean="0">
                <a:solidFill>
                  <a:srgbClr val="FFFF00"/>
                </a:solidFill>
              </a:rPr>
              <a:t>(CCE ou AC): </a:t>
            </a:r>
            <a:r>
              <a:rPr lang="pt-BR" sz="2400" dirty="0"/>
              <a:t>03 vias assinadas e </a:t>
            </a:r>
            <a:r>
              <a:rPr lang="pt-BR" sz="2400" dirty="0" smtClean="0"/>
              <a:t>carimbadas</a:t>
            </a:r>
            <a:endParaRPr lang="pt-BR" sz="2400" dirty="0"/>
          </a:p>
        </p:txBody>
      </p:sp>
    </p:spTree>
    <p:extLst>
      <p:ext uri="{BB962C8B-B14F-4D97-AF65-F5344CB8AC3E}">
        <p14:creationId xmlns:p14="http://schemas.microsoft.com/office/powerpoint/2010/main" val="3597065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Documentação obrigatória | durante</a:t>
            </a:r>
            <a:endParaRPr lang="pt-BR" dirty="0"/>
          </a:p>
        </p:txBody>
      </p:sp>
      <p:sp>
        <p:nvSpPr>
          <p:cNvPr id="5" name="Espaço Reservado para Conteúdo 4"/>
          <p:cNvSpPr>
            <a:spLocks noGrp="1"/>
          </p:cNvSpPr>
          <p:nvPr>
            <p:ph idx="1"/>
          </p:nvPr>
        </p:nvSpPr>
        <p:spPr>
          <a:xfrm>
            <a:off x="1341120" y="2416629"/>
            <a:ext cx="9509760" cy="3612950"/>
          </a:xfrm>
        </p:spPr>
        <p:txBody>
          <a:bodyPr>
            <a:normAutofit/>
          </a:bodyPr>
          <a:lstStyle/>
          <a:p>
            <a:r>
              <a:rPr lang="pt-BR" sz="2400" b="1" dirty="0" smtClean="0">
                <a:solidFill>
                  <a:srgbClr val="FFFF00"/>
                </a:solidFill>
              </a:rPr>
              <a:t>Relatório parcial de estágio: </a:t>
            </a:r>
            <a:r>
              <a:rPr lang="pt-BR" sz="2400" dirty="0" smtClean="0"/>
              <a:t>01 via assinada</a:t>
            </a:r>
          </a:p>
          <a:p>
            <a:r>
              <a:rPr lang="pt-BR" sz="2400" b="1" dirty="0" smtClean="0">
                <a:solidFill>
                  <a:srgbClr val="FFFF00"/>
                </a:solidFill>
              </a:rPr>
              <a:t>Registros de presença: </a:t>
            </a:r>
            <a:r>
              <a:rPr lang="pt-BR" sz="2400" dirty="0" smtClean="0"/>
              <a:t>01 via assinada linha por linha e na lateral</a:t>
            </a:r>
          </a:p>
        </p:txBody>
      </p:sp>
    </p:spTree>
    <p:extLst>
      <p:ext uri="{BB962C8B-B14F-4D97-AF65-F5344CB8AC3E}">
        <p14:creationId xmlns:p14="http://schemas.microsoft.com/office/powerpoint/2010/main" val="2717340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Documentação obrigatória | fim</a:t>
            </a:r>
            <a:endParaRPr lang="pt-BR" dirty="0"/>
          </a:p>
        </p:txBody>
      </p:sp>
      <p:sp>
        <p:nvSpPr>
          <p:cNvPr id="5" name="Espaço Reservado para Conteúdo 4"/>
          <p:cNvSpPr>
            <a:spLocks noGrp="1"/>
          </p:cNvSpPr>
          <p:nvPr>
            <p:ph idx="1"/>
          </p:nvPr>
        </p:nvSpPr>
        <p:spPr>
          <a:xfrm>
            <a:off x="1341120" y="2220686"/>
            <a:ext cx="9509760" cy="3612950"/>
          </a:xfrm>
        </p:spPr>
        <p:txBody>
          <a:bodyPr>
            <a:normAutofit lnSpcReduction="10000"/>
          </a:bodyPr>
          <a:lstStyle/>
          <a:p>
            <a:r>
              <a:rPr lang="pt-BR" sz="2400" b="1" dirty="0" smtClean="0">
                <a:solidFill>
                  <a:srgbClr val="FFFF00"/>
                </a:solidFill>
              </a:rPr>
              <a:t>Relatório final de estágio: </a:t>
            </a:r>
            <a:r>
              <a:rPr lang="pt-BR" sz="2400" dirty="0" smtClean="0"/>
              <a:t>01 via assinada</a:t>
            </a:r>
          </a:p>
          <a:p>
            <a:r>
              <a:rPr lang="pt-BR" sz="2400" b="1" dirty="0" smtClean="0">
                <a:solidFill>
                  <a:srgbClr val="FFFF00"/>
                </a:solidFill>
              </a:rPr>
              <a:t>Registros de presença: </a:t>
            </a:r>
            <a:r>
              <a:rPr lang="pt-BR" sz="2400" dirty="0" smtClean="0"/>
              <a:t>01 via assinada linha por linha e na lateral</a:t>
            </a:r>
          </a:p>
          <a:p>
            <a:r>
              <a:rPr lang="pt-BR" sz="2400" b="1" dirty="0">
                <a:solidFill>
                  <a:srgbClr val="FFFF00"/>
                </a:solidFill>
              </a:rPr>
              <a:t>Avaliação do(a) supervisor(a) local: </a:t>
            </a:r>
            <a:r>
              <a:rPr lang="pt-BR" sz="2400" dirty="0"/>
              <a:t>01 via assinada pelo(a) supervisor(a) e pelo(a) aluno(a)</a:t>
            </a:r>
          </a:p>
          <a:p>
            <a:r>
              <a:rPr lang="pt-BR" sz="2400" b="1" dirty="0">
                <a:solidFill>
                  <a:srgbClr val="FFFF00"/>
                </a:solidFill>
              </a:rPr>
              <a:t>Declaração de conclusão: </a:t>
            </a:r>
            <a:r>
              <a:rPr lang="pt-BR" sz="2400" dirty="0"/>
              <a:t>01 via assinada</a:t>
            </a:r>
          </a:p>
          <a:p>
            <a:r>
              <a:rPr lang="pt-BR" sz="2400" b="1" dirty="0">
                <a:solidFill>
                  <a:srgbClr val="FFFF00"/>
                </a:solidFill>
              </a:rPr>
              <a:t>Termo de rescisão do TCE (se necessário): </a:t>
            </a:r>
            <a:r>
              <a:rPr lang="pt-BR" sz="2400" dirty="0"/>
              <a:t>03 vias </a:t>
            </a:r>
            <a:r>
              <a:rPr lang="pt-BR" sz="2400" dirty="0" smtClean="0"/>
              <a:t>assinadas</a:t>
            </a:r>
            <a:endParaRPr lang="pt-BR" sz="2400" dirty="0"/>
          </a:p>
        </p:txBody>
      </p:sp>
    </p:spTree>
    <p:extLst>
      <p:ext uri="{BB962C8B-B14F-4D97-AF65-F5344CB8AC3E}">
        <p14:creationId xmlns:p14="http://schemas.microsoft.com/office/powerpoint/2010/main" val="127359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rtlCol="0">
            <a:normAutofit/>
          </a:bodyPr>
          <a:lstStyle/>
          <a:p>
            <a:r>
              <a:rPr lang="pt-BR" dirty="0" smtClean="0"/>
              <a:t>Glossário</a:t>
            </a:r>
            <a:br>
              <a:rPr lang="pt-BR" dirty="0" smtClean="0"/>
            </a:br>
            <a:r>
              <a:rPr lang="pt-BR" sz="2800" dirty="0"/>
              <a:t>verificar o manual de estágio do curso para detalhamentos e explicações</a:t>
            </a:r>
          </a:p>
        </p:txBody>
      </p:sp>
    </p:spTree>
    <p:extLst>
      <p:ext uri="{BB962C8B-B14F-4D97-AF65-F5344CB8AC3E}">
        <p14:creationId xmlns:p14="http://schemas.microsoft.com/office/powerpoint/2010/main" val="1320330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pt-BR" dirty="0" smtClean="0"/>
              <a:t>Glossário</a:t>
            </a:r>
            <a:endParaRPr lang="pt-BR" dirty="0"/>
          </a:p>
        </p:txBody>
      </p:sp>
      <p:sp>
        <p:nvSpPr>
          <p:cNvPr id="14" name="Espaço Reservado para Conteúdo 13"/>
          <p:cNvSpPr>
            <a:spLocks noGrp="1"/>
          </p:cNvSpPr>
          <p:nvPr>
            <p:ph idx="1"/>
          </p:nvPr>
        </p:nvSpPr>
        <p:spPr>
          <a:xfrm>
            <a:off x="1341120" y="1985554"/>
            <a:ext cx="9696994" cy="3722915"/>
          </a:xfrm>
        </p:spPr>
        <p:txBody>
          <a:bodyPr rtlCol="0">
            <a:normAutofit fontScale="92500" lnSpcReduction="10000"/>
          </a:bodyPr>
          <a:lstStyle/>
          <a:p>
            <a:pPr algn="just"/>
            <a:r>
              <a:rPr lang="pt-BR" b="1" dirty="0" smtClean="0">
                <a:solidFill>
                  <a:srgbClr val="FFFF00"/>
                </a:solidFill>
              </a:rPr>
              <a:t>Unidade concedente: </a:t>
            </a:r>
            <a:r>
              <a:rPr lang="pt-BR" dirty="0" smtClean="0"/>
              <a:t>instituição dona do CNPJ</a:t>
            </a:r>
          </a:p>
          <a:p>
            <a:pPr algn="just"/>
            <a:r>
              <a:rPr lang="pt-BR" b="1" dirty="0" smtClean="0">
                <a:solidFill>
                  <a:srgbClr val="FFFF00"/>
                </a:solidFill>
              </a:rPr>
              <a:t>Local: </a:t>
            </a:r>
            <a:r>
              <a:rPr lang="pt-BR" dirty="0" smtClean="0"/>
              <a:t>lugar onde o estágio é realizado</a:t>
            </a:r>
          </a:p>
          <a:p>
            <a:pPr algn="just"/>
            <a:r>
              <a:rPr lang="pt-BR" b="1" dirty="0" smtClean="0">
                <a:solidFill>
                  <a:srgbClr val="FFFF00"/>
                </a:solidFill>
              </a:rPr>
              <a:t>Supervisor(a) local: </a:t>
            </a:r>
            <a:r>
              <a:rPr lang="pt-BR" dirty="0" smtClean="0"/>
              <a:t>pessoa designada pela Unidade Concedente para acompanhar e orientar o estágio localmente</a:t>
            </a:r>
          </a:p>
          <a:p>
            <a:pPr algn="just"/>
            <a:r>
              <a:rPr lang="pt-BR" b="1" dirty="0" smtClean="0">
                <a:solidFill>
                  <a:srgbClr val="FFFF00"/>
                </a:solidFill>
              </a:rPr>
              <a:t>Supervisão local: </a:t>
            </a:r>
            <a:r>
              <a:rPr lang="pt-BR" dirty="0" smtClean="0"/>
              <a:t>tempo empregado com o(a) supervisor local para reuniões, planejamentos, avaliações etc.</a:t>
            </a:r>
          </a:p>
          <a:p>
            <a:pPr algn="just"/>
            <a:r>
              <a:rPr lang="pt-BR" b="1" dirty="0" smtClean="0">
                <a:solidFill>
                  <a:srgbClr val="FFFF00"/>
                </a:solidFill>
              </a:rPr>
              <a:t>Supervisor(a) acadêmico(a): </a:t>
            </a:r>
            <a:r>
              <a:rPr lang="pt-BR" dirty="0" smtClean="0"/>
              <a:t>professor(a) designado(a) pela FATEO para acompanhar e orientar o estágio pedagogicamente. É o(a) coordenador(a) de estágios do curso</a:t>
            </a:r>
          </a:p>
          <a:p>
            <a:pPr algn="just"/>
            <a:r>
              <a:rPr lang="pt-BR" b="1" dirty="0" smtClean="0">
                <a:solidFill>
                  <a:srgbClr val="FFFF00"/>
                </a:solidFill>
              </a:rPr>
              <a:t>Intervenção: </a:t>
            </a:r>
            <a:r>
              <a:rPr lang="pt-BR" dirty="0" smtClean="0"/>
              <a:t>atividades práticas no local do estágio</a:t>
            </a:r>
          </a:p>
        </p:txBody>
      </p:sp>
    </p:spTree>
    <p:extLst>
      <p:ext uri="{BB962C8B-B14F-4D97-AF65-F5344CB8AC3E}">
        <p14:creationId xmlns:p14="http://schemas.microsoft.com/office/powerpoint/2010/main" val="3326704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017520" y="3317965"/>
            <a:ext cx="7837714" cy="2585323"/>
          </a:xfrm>
          <a:prstGeom prst="rect">
            <a:avLst/>
          </a:prstGeom>
          <a:noFill/>
        </p:spPr>
        <p:txBody>
          <a:bodyPr wrap="square" rtlCol="0">
            <a:spAutoFit/>
          </a:bodyPr>
          <a:lstStyle/>
          <a:p>
            <a:pPr algn="r"/>
            <a:r>
              <a:rPr lang="pt-BR" dirty="0" smtClean="0">
                <a:latin typeface="Lucida Sans" panose="020B0602030504020204" pitchFamily="34" charset="0"/>
              </a:rPr>
              <a:t>Coordenadora de estágio: Profa. Elizangela A. Soares</a:t>
            </a:r>
          </a:p>
          <a:p>
            <a:pPr algn="r"/>
            <a:r>
              <a:rPr lang="pt-BR" dirty="0" smtClean="0">
                <a:latin typeface="Lucida Sans" panose="020B0602030504020204" pitchFamily="34" charset="0"/>
              </a:rPr>
              <a:t>E-mail: </a:t>
            </a:r>
            <a:r>
              <a:rPr lang="pt-BR" dirty="0" smtClean="0">
                <a:latin typeface="Lucida Sans" panose="020B0602030504020204" pitchFamily="34" charset="0"/>
                <a:hlinkClick r:id="rId3"/>
              </a:rPr>
              <a:t>estagio.teologiaead@metodista.br</a:t>
            </a:r>
            <a:endParaRPr lang="pt-BR" dirty="0" smtClean="0">
              <a:latin typeface="Lucida Sans" panose="020B0602030504020204" pitchFamily="34" charset="0"/>
            </a:endParaRPr>
          </a:p>
          <a:p>
            <a:pPr algn="r"/>
            <a:r>
              <a:rPr lang="pt-BR" dirty="0" smtClean="0">
                <a:latin typeface="Lucida Sans" panose="020B0602030504020204" pitchFamily="34" charset="0"/>
              </a:rPr>
              <a:t>Tel.: 11 </a:t>
            </a:r>
            <a:r>
              <a:rPr lang="pt-BR" dirty="0" smtClean="0">
                <a:latin typeface="Lucida Sans" panose="020B0602030504020204" pitchFamily="34" charset="0"/>
              </a:rPr>
              <a:t>4366-5298</a:t>
            </a:r>
          </a:p>
          <a:p>
            <a:pPr algn="r"/>
            <a:endParaRPr lang="pt-BR" dirty="0" smtClean="0">
              <a:latin typeface="Lucida Sans" panose="020B0602030504020204" pitchFamily="34" charset="0"/>
            </a:endParaRPr>
          </a:p>
          <a:p>
            <a:pPr algn="r"/>
            <a:r>
              <a:rPr lang="pt-BR" b="1" dirty="0" smtClean="0">
                <a:solidFill>
                  <a:srgbClr val="FF9900"/>
                </a:solidFill>
                <a:latin typeface="Lucida Sans" panose="020B0602030504020204" pitchFamily="34" charset="0"/>
              </a:rPr>
              <a:t>Atendimento:</a:t>
            </a:r>
          </a:p>
          <a:p>
            <a:pPr marL="285750" indent="-285750" algn="r">
              <a:buFont typeface="Arial" panose="020B0604020202020204" pitchFamily="34" charset="0"/>
              <a:buChar char="•"/>
            </a:pPr>
            <a:r>
              <a:rPr lang="pt-BR" dirty="0" smtClean="0">
                <a:latin typeface="Lucida Sans" panose="020B0602030504020204" pitchFamily="34" charset="0"/>
              </a:rPr>
              <a:t>Quartas-feiras: 10h às 15h</a:t>
            </a:r>
          </a:p>
          <a:p>
            <a:pPr marL="285750" indent="-285750" algn="r">
              <a:buFont typeface="Arial" panose="020B0604020202020204" pitchFamily="34" charset="0"/>
              <a:buChar char="•"/>
            </a:pPr>
            <a:r>
              <a:rPr lang="pt-BR" dirty="0" smtClean="0">
                <a:latin typeface="Lucida Sans" panose="020B0602030504020204" pitchFamily="34" charset="0"/>
              </a:rPr>
              <a:t>Quintas-feiras: 10h às 16h</a:t>
            </a:r>
          </a:p>
          <a:p>
            <a:pPr marL="285750" indent="-285750" algn="r">
              <a:buFont typeface="Arial" panose="020B0604020202020204" pitchFamily="34" charset="0"/>
              <a:buChar char="•"/>
            </a:pPr>
            <a:r>
              <a:rPr lang="pt-BR" dirty="0" smtClean="0">
                <a:latin typeface="Lucida Sans" panose="020B0602030504020204" pitchFamily="34" charset="0"/>
              </a:rPr>
              <a:t>Sextas-feiras: 10h às 15h</a:t>
            </a:r>
            <a:endParaRPr lang="pt-BR" dirty="0" smtClean="0">
              <a:latin typeface="Lucida Sans" panose="020B0602030504020204" pitchFamily="34" charset="0"/>
            </a:endParaRPr>
          </a:p>
          <a:p>
            <a:pPr algn="r"/>
            <a:endParaRPr lang="pt-BR" dirty="0">
              <a:latin typeface="Lucida Sans" panose="020B0602030504020204" pitchFamily="34" charset="0"/>
            </a:endParaRPr>
          </a:p>
        </p:txBody>
      </p:sp>
    </p:spTree>
    <p:extLst>
      <p:ext uri="{BB962C8B-B14F-4D97-AF65-F5344CB8AC3E}">
        <p14:creationId xmlns:p14="http://schemas.microsoft.com/office/powerpoint/2010/main" val="1891427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rtlCol="0">
            <a:normAutofit/>
          </a:bodyPr>
          <a:lstStyle/>
          <a:p>
            <a:pPr rtl="0"/>
            <a:r>
              <a:rPr lang="pt-BR" dirty="0" smtClean="0"/>
              <a:t>Informações gerais</a:t>
            </a:r>
            <a:br>
              <a:rPr lang="pt-BR" dirty="0" smtClean="0"/>
            </a:br>
            <a:r>
              <a:rPr lang="pt-BR" sz="2800" dirty="0" smtClean="0"/>
              <a:t>verificar o manual de estágio do curso para detalhamentos e explicações</a:t>
            </a:r>
            <a:endParaRPr lang="pt-BR" sz="2800" dirty="0"/>
          </a:p>
        </p:txBody>
      </p:sp>
    </p:spTree>
    <p:extLst>
      <p:ext uri="{BB962C8B-B14F-4D97-AF65-F5344CB8AC3E}">
        <p14:creationId xmlns:p14="http://schemas.microsoft.com/office/powerpoint/2010/main" val="97830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pt-BR" dirty="0" smtClean="0"/>
              <a:t>Definição geral</a:t>
            </a:r>
            <a:endParaRPr lang="pt-BR" dirty="0"/>
          </a:p>
        </p:txBody>
      </p:sp>
      <p:sp>
        <p:nvSpPr>
          <p:cNvPr id="14" name="Espaço Reservado para Conteúdo 13"/>
          <p:cNvSpPr>
            <a:spLocks noGrp="1"/>
          </p:cNvSpPr>
          <p:nvPr>
            <p:ph idx="1"/>
          </p:nvPr>
        </p:nvSpPr>
        <p:spPr>
          <a:xfrm>
            <a:off x="1341120" y="2189335"/>
            <a:ext cx="9509760" cy="2839865"/>
          </a:xfrm>
        </p:spPr>
        <p:txBody>
          <a:bodyPr rtlCol="0"/>
          <a:lstStyle/>
          <a:p>
            <a:pPr marL="45720" indent="0" algn="just">
              <a:buNone/>
            </a:pPr>
            <a:r>
              <a:rPr lang="pt-BR" dirty="0"/>
              <a:t>O Estágio Supervisionado da Faculdade de Teologia compõe uma carga horária total de </a:t>
            </a:r>
            <a:r>
              <a:rPr lang="pt-BR" dirty="0" smtClean="0"/>
              <a:t>300 </a:t>
            </a:r>
            <a:r>
              <a:rPr lang="pt-BR" dirty="0" smtClean="0"/>
              <a:t>horas </a:t>
            </a:r>
            <a:r>
              <a:rPr lang="pt-BR" dirty="0"/>
              <a:t>e é realizado em duas </a:t>
            </a:r>
            <a:r>
              <a:rPr lang="pt-BR" dirty="0" smtClean="0"/>
              <a:t>modalidades:</a:t>
            </a:r>
          </a:p>
          <a:p>
            <a:pPr algn="just"/>
            <a:r>
              <a:rPr lang="pt-BR" dirty="0" smtClean="0"/>
              <a:t>Prática </a:t>
            </a:r>
            <a:r>
              <a:rPr lang="pt-BR" dirty="0"/>
              <a:t>Ministerial (</a:t>
            </a:r>
            <a:r>
              <a:rPr lang="pt-BR" dirty="0" smtClean="0"/>
              <a:t>PM)</a:t>
            </a:r>
            <a:endParaRPr lang="pt-BR" dirty="0" smtClean="0"/>
          </a:p>
          <a:p>
            <a:pPr algn="just"/>
            <a:r>
              <a:rPr lang="pt-BR" dirty="0" smtClean="0"/>
              <a:t>Promoção </a:t>
            </a:r>
            <a:r>
              <a:rPr lang="pt-BR" dirty="0"/>
              <a:t>Humana (</a:t>
            </a:r>
            <a:r>
              <a:rPr lang="pt-BR" dirty="0" smtClean="0"/>
              <a:t>PH)</a:t>
            </a:r>
            <a:endParaRPr lang="pt-BR" dirty="0" smtClean="0"/>
          </a:p>
        </p:txBody>
      </p:sp>
    </p:spTree>
    <p:extLst>
      <p:ext uri="{BB962C8B-B14F-4D97-AF65-F5344CB8AC3E}">
        <p14:creationId xmlns:p14="http://schemas.microsoft.com/office/powerpoint/2010/main" val="277185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341119" y="2129246"/>
            <a:ext cx="9683931" cy="3448593"/>
          </a:xfrm>
        </p:spPr>
        <p:txBody>
          <a:bodyPr/>
          <a:lstStyle/>
          <a:p>
            <a:pPr marL="45720" indent="0">
              <a:buNone/>
            </a:pPr>
            <a:r>
              <a:rPr lang="pt-BR" sz="2400" b="1" dirty="0" smtClean="0">
                <a:solidFill>
                  <a:srgbClr val="FFFF00"/>
                </a:solidFill>
              </a:rPr>
              <a:t>Prática Ministerial (PM)</a:t>
            </a:r>
          </a:p>
          <a:p>
            <a:pPr marL="45720" indent="0">
              <a:buNone/>
            </a:pPr>
            <a:r>
              <a:rPr lang="pt-BR" dirty="0" smtClean="0"/>
              <a:t>São </a:t>
            </a:r>
            <a:r>
              <a:rPr lang="pt-BR" dirty="0"/>
              <a:t>atividades vinculadas à vida das comunidades de fé (agrupamentos religiosos de um modo geral) e são desenvolvidas em uma de suas áreas ou mais: ação pastoral, ação educativa, ação social, ação missionária e ação administrativa. Espera-se que nessa modalidade de estágio o(a) aluno(a) possa conjugar (não somente, mas principalmente) o conhecimento acadêmico adquirido em </a:t>
            </a:r>
            <a:r>
              <a:rPr lang="pt-BR" dirty="0" err="1"/>
              <a:t>homilética</a:t>
            </a:r>
            <a:r>
              <a:rPr lang="pt-BR" dirty="0"/>
              <a:t>, liturgia, exegese, hermenêutica, teologia sistemática, aconselhamento e comunicação na ação pastoral com a realidade e prática da comunidade local</a:t>
            </a:r>
            <a:r>
              <a:rPr lang="pt-BR" dirty="0" smtClean="0"/>
              <a:t>.</a:t>
            </a:r>
          </a:p>
          <a:p>
            <a:pPr marL="45720" indent="0">
              <a:buNone/>
            </a:pPr>
            <a:endParaRPr lang="pt-BR" dirty="0"/>
          </a:p>
        </p:txBody>
      </p:sp>
    </p:spTree>
    <p:extLst>
      <p:ext uri="{BB962C8B-B14F-4D97-AF65-F5344CB8AC3E}">
        <p14:creationId xmlns:p14="http://schemas.microsoft.com/office/powerpoint/2010/main" val="246437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341119" y="2129246"/>
            <a:ext cx="9683931" cy="3448593"/>
          </a:xfrm>
        </p:spPr>
        <p:txBody>
          <a:bodyPr/>
          <a:lstStyle/>
          <a:p>
            <a:pPr marL="45720" indent="0">
              <a:buNone/>
            </a:pPr>
            <a:r>
              <a:rPr lang="pt-BR" sz="2400" b="1" dirty="0" smtClean="0">
                <a:solidFill>
                  <a:srgbClr val="FFFF00"/>
                </a:solidFill>
              </a:rPr>
              <a:t>Prática Ministerial (PM)</a:t>
            </a:r>
          </a:p>
          <a:p>
            <a:pPr marL="45720" indent="0">
              <a:buNone/>
            </a:pPr>
            <a:r>
              <a:rPr lang="pt-BR" dirty="0"/>
              <a:t>As atividades que podem ser registradas como Prática Ministerial são, entre outras: aulas em escola dominical; pregação de sermões; elaboração, preparação e ministração de cultos e celebrações (liturgias); acompanhamento e aconselhamento pastoral supervisionado e tudo mais que estiver relacionado à práxis comunitária, </a:t>
            </a:r>
            <a:r>
              <a:rPr lang="pt-BR" dirty="0" err="1"/>
              <a:t>celebrativa</a:t>
            </a:r>
            <a:r>
              <a:rPr lang="pt-BR" dirty="0"/>
              <a:t> e missionária da comunidade de fé.</a:t>
            </a:r>
          </a:p>
          <a:p>
            <a:pPr marL="45720" indent="0">
              <a:buNone/>
            </a:pPr>
            <a:r>
              <a:rPr lang="pt-BR" dirty="0"/>
              <a:t>Os atos pessoais de piedade, no entanto, não podem ser considerados estágio (oração, meditação bíblica, participação na Ceia do Senhor ou Eucaristia, jejum </a:t>
            </a:r>
            <a:r>
              <a:rPr lang="pt-BR" dirty="0" err="1"/>
              <a:t>etc</a:t>
            </a:r>
            <a:r>
              <a:rPr lang="pt-BR" dirty="0"/>
              <a:t>).</a:t>
            </a:r>
          </a:p>
          <a:p>
            <a:pPr marL="45720" indent="0">
              <a:buNone/>
            </a:pPr>
            <a:endParaRPr lang="pt-BR" dirty="0"/>
          </a:p>
        </p:txBody>
      </p:sp>
    </p:spTree>
    <p:extLst>
      <p:ext uri="{BB962C8B-B14F-4D97-AF65-F5344CB8AC3E}">
        <p14:creationId xmlns:p14="http://schemas.microsoft.com/office/powerpoint/2010/main" val="3569321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341119" y="2129246"/>
            <a:ext cx="9683931" cy="3448593"/>
          </a:xfrm>
        </p:spPr>
        <p:txBody>
          <a:bodyPr/>
          <a:lstStyle/>
          <a:p>
            <a:pPr marL="45720" indent="0">
              <a:buNone/>
            </a:pPr>
            <a:r>
              <a:rPr lang="pt-BR" sz="2400" b="1" dirty="0" smtClean="0">
                <a:solidFill>
                  <a:srgbClr val="FFFF00"/>
                </a:solidFill>
              </a:rPr>
              <a:t>Promoção Humana (PH)</a:t>
            </a:r>
          </a:p>
          <a:p>
            <a:pPr marL="45720" indent="0">
              <a:buNone/>
            </a:pPr>
            <a:r>
              <a:rPr lang="pt-BR" dirty="0" smtClean="0"/>
              <a:t>São </a:t>
            </a:r>
            <a:r>
              <a:rPr lang="pt-BR" dirty="0"/>
              <a:t>atividades de caráter social vinculadas a organizações não governamentais (</a:t>
            </a:r>
            <a:r>
              <a:rPr lang="pt-BR" dirty="0" err="1"/>
              <a:t>ONG’s</a:t>
            </a:r>
            <a:r>
              <a:rPr lang="pt-BR" dirty="0"/>
              <a:t>), instituições religiosas que possuam trabalhos de promoção humana, bem como a organizações da sociedade civil que tenham como objetivo uma ação voltada para a cidadania, valorização da vida, lutas em favor da dignidade humana, da justiça e da paz. Seus fundamentos bíblicos se encontram no texto </a:t>
            </a:r>
            <a:r>
              <a:rPr lang="pt-BR" dirty="0" err="1"/>
              <a:t>neotestamentário</a:t>
            </a:r>
            <a:r>
              <a:rPr lang="pt-BR" dirty="0"/>
              <a:t> de Mateus 25.31-46. </a:t>
            </a:r>
          </a:p>
        </p:txBody>
      </p:sp>
    </p:spTree>
    <p:extLst>
      <p:ext uri="{BB962C8B-B14F-4D97-AF65-F5344CB8AC3E}">
        <p14:creationId xmlns:p14="http://schemas.microsoft.com/office/powerpoint/2010/main" val="479787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341119" y="2129246"/>
            <a:ext cx="9683931" cy="3448593"/>
          </a:xfrm>
        </p:spPr>
        <p:txBody>
          <a:bodyPr/>
          <a:lstStyle/>
          <a:p>
            <a:pPr marL="45720" indent="0">
              <a:buNone/>
            </a:pPr>
            <a:r>
              <a:rPr lang="pt-BR" sz="2400" b="1" dirty="0" smtClean="0">
                <a:solidFill>
                  <a:srgbClr val="FFFF00"/>
                </a:solidFill>
              </a:rPr>
              <a:t>Promoção Humana (PH)</a:t>
            </a:r>
          </a:p>
          <a:p>
            <a:pPr marL="45720" indent="0">
              <a:buNone/>
            </a:pPr>
            <a:r>
              <a:rPr lang="pt-BR" dirty="0"/>
              <a:t>As atividades que podem ser registradas como Promoção Humana são, em geral, aquelas realizadas em favor de grupos em situação de vulnerabilidade social, por exemplo, crianças, idosos, sofredores de rua, mulheres, dependentes químicos, pessoas hospitalizadas e encarceradas, entre outros.</a:t>
            </a:r>
          </a:p>
        </p:txBody>
      </p:sp>
    </p:spTree>
    <p:extLst>
      <p:ext uri="{BB962C8B-B14F-4D97-AF65-F5344CB8AC3E}">
        <p14:creationId xmlns:p14="http://schemas.microsoft.com/office/powerpoint/2010/main" val="103296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t>
            </a:r>
            <a:r>
              <a:rPr lang="pt-br" dirty="0" smtClean="0"/>
              <a:t>carga horária</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457925429"/>
              </p:ext>
            </p:extLst>
          </p:nvPr>
        </p:nvGraphicFramePr>
        <p:xfrm>
          <a:off x="1515290" y="3064418"/>
          <a:ext cx="7968343" cy="2225040"/>
        </p:xfrm>
        <a:graphic>
          <a:graphicData uri="http://schemas.openxmlformats.org/drawingml/2006/table">
            <a:tbl>
              <a:tblPr firstRow="1" bandRow="1">
                <a:tableStyleId>{B301B821-A1FF-4177-AEE7-76D212191A09}</a:tableStyleId>
              </a:tblPr>
              <a:tblGrid>
                <a:gridCol w="3722916">
                  <a:extLst>
                    <a:ext uri="{9D8B030D-6E8A-4147-A177-3AD203B41FA5}">
                      <a16:colId xmlns:a16="http://schemas.microsoft.com/office/drawing/2014/main" val="70456464"/>
                    </a:ext>
                  </a:extLst>
                </a:gridCol>
                <a:gridCol w="4245427">
                  <a:extLst>
                    <a:ext uri="{9D8B030D-6E8A-4147-A177-3AD203B41FA5}">
                      <a16:colId xmlns:a16="http://schemas.microsoft.com/office/drawing/2014/main" val="1456763125"/>
                    </a:ext>
                  </a:extLst>
                </a:gridCol>
              </a:tblGrid>
              <a:tr h="370840">
                <a:tc>
                  <a:txBody>
                    <a:bodyPr/>
                    <a:lstStyle/>
                    <a:p>
                      <a:r>
                        <a:rPr lang="pt-BR" dirty="0" smtClean="0">
                          <a:latin typeface="Lucida Sans" panose="020B0602030504020204" pitchFamily="34" charset="0"/>
                        </a:rPr>
                        <a:t>ATIVIDADES</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CARGA HORÁRIA</a:t>
                      </a:r>
                      <a:endParaRPr lang="pt-BR" dirty="0">
                        <a:latin typeface="Lucida Sans" panose="020B0602030504020204" pitchFamily="34" charset="0"/>
                      </a:endParaRPr>
                    </a:p>
                  </a:txBody>
                  <a:tcPr/>
                </a:tc>
                <a:extLst>
                  <a:ext uri="{0D108BD9-81ED-4DB2-BD59-A6C34878D82A}">
                    <a16:rowId xmlns:a16="http://schemas.microsoft.com/office/drawing/2014/main" val="1477574663"/>
                  </a:ext>
                </a:extLst>
              </a:tr>
              <a:tr h="370840">
                <a:tc>
                  <a:txBody>
                    <a:bodyPr/>
                    <a:lstStyle/>
                    <a:p>
                      <a:r>
                        <a:rPr lang="pt-BR" dirty="0" smtClean="0">
                          <a:latin typeface="Lucida Sans" panose="020B0602030504020204" pitchFamily="34" charset="0"/>
                        </a:rPr>
                        <a:t>Intervenção</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230 horas</a:t>
                      </a:r>
                      <a:endParaRPr lang="pt-BR" dirty="0">
                        <a:latin typeface="Lucida Sans" panose="020B0602030504020204" pitchFamily="34" charset="0"/>
                      </a:endParaRPr>
                    </a:p>
                  </a:txBody>
                  <a:tcPr/>
                </a:tc>
                <a:extLst>
                  <a:ext uri="{0D108BD9-81ED-4DB2-BD59-A6C34878D82A}">
                    <a16:rowId xmlns:a16="http://schemas.microsoft.com/office/drawing/2014/main" val="4166919107"/>
                  </a:ext>
                </a:extLst>
              </a:tr>
              <a:tr h="370840">
                <a:tc>
                  <a:txBody>
                    <a:bodyPr/>
                    <a:lstStyle/>
                    <a:p>
                      <a:r>
                        <a:rPr lang="pt-BR" dirty="0" smtClean="0">
                          <a:latin typeface="Lucida Sans" panose="020B0602030504020204" pitchFamily="34" charset="0"/>
                        </a:rPr>
                        <a:t>Supervisão local</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30 horas</a:t>
                      </a:r>
                      <a:endParaRPr lang="pt-BR" dirty="0">
                        <a:latin typeface="Lucida Sans" panose="020B0602030504020204" pitchFamily="34" charset="0"/>
                      </a:endParaRPr>
                    </a:p>
                  </a:txBody>
                  <a:tcPr/>
                </a:tc>
                <a:extLst>
                  <a:ext uri="{0D108BD9-81ED-4DB2-BD59-A6C34878D82A}">
                    <a16:rowId xmlns:a16="http://schemas.microsoft.com/office/drawing/2014/main" val="54599702"/>
                  </a:ext>
                </a:extLst>
              </a:tr>
              <a:tr h="370840">
                <a:tc>
                  <a:txBody>
                    <a:bodyPr/>
                    <a:lstStyle/>
                    <a:p>
                      <a:r>
                        <a:rPr lang="pt-BR" dirty="0" smtClean="0">
                          <a:latin typeface="Lucida Sans" panose="020B0602030504020204" pitchFamily="34" charset="0"/>
                        </a:rPr>
                        <a:t>Supervisão </a:t>
                      </a:r>
                      <a:r>
                        <a:rPr lang="pt-BR" dirty="0" smtClean="0">
                          <a:latin typeface="Lucida Sans" panose="020B0602030504020204" pitchFamily="34" charset="0"/>
                        </a:rPr>
                        <a:t>acadêmica</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30 horas</a:t>
                      </a:r>
                      <a:endParaRPr lang="pt-BR" dirty="0">
                        <a:latin typeface="Lucida Sans" panose="020B0602030504020204" pitchFamily="34" charset="0"/>
                      </a:endParaRPr>
                    </a:p>
                  </a:txBody>
                  <a:tcPr/>
                </a:tc>
                <a:extLst>
                  <a:ext uri="{0D108BD9-81ED-4DB2-BD59-A6C34878D82A}">
                    <a16:rowId xmlns:a16="http://schemas.microsoft.com/office/drawing/2014/main" val="2816381098"/>
                  </a:ext>
                </a:extLst>
              </a:tr>
              <a:tr h="370840">
                <a:tc>
                  <a:txBody>
                    <a:bodyPr/>
                    <a:lstStyle/>
                    <a:p>
                      <a:r>
                        <a:rPr lang="pt-BR" dirty="0" smtClean="0">
                          <a:latin typeface="Lucida Sans" panose="020B0602030504020204" pitchFamily="34" charset="0"/>
                        </a:rPr>
                        <a:t>Preparação de documentos</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10 horas</a:t>
                      </a:r>
                      <a:endParaRPr lang="pt-BR" dirty="0">
                        <a:latin typeface="Lucida Sans" panose="020B0602030504020204" pitchFamily="34" charset="0"/>
                      </a:endParaRPr>
                    </a:p>
                  </a:txBody>
                  <a:tcPr/>
                </a:tc>
                <a:extLst>
                  <a:ext uri="{0D108BD9-81ED-4DB2-BD59-A6C34878D82A}">
                    <a16:rowId xmlns:a16="http://schemas.microsoft.com/office/drawing/2014/main" val="3496192951"/>
                  </a:ext>
                </a:extLst>
              </a:tr>
              <a:tr h="370840">
                <a:tc>
                  <a:txBody>
                    <a:bodyPr/>
                    <a:lstStyle/>
                    <a:p>
                      <a:r>
                        <a:rPr lang="pt-BR" dirty="0" smtClean="0">
                          <a:latin typeface="Lucida Sans" panose="020B0602030504020204" pitchFamily="34" charset="0"/>
                        </a:rPr>
                        <a:t>Total</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300 </a:t>
                      </a:r>
                      <a:r>
                        <a:rPr lang="pt-BR" dirty="0" smtClean="0">
                          <a:latin typeface="Lucida Sans" panose="020B0602030504020204" pitchFamily="34" charset="0"/>
                        </a:rPr>
                        <a:t>horas</a:t>
                      </a:r>
                      <a:endParaRPr lang="pt-BR" dirty="0">
                        <a:latin typeface="Lucida Sans" panose="020B0602030504020204" pitchFamily="34" charset="0"/>
                      </a:endParaRPr>
                    </a:p>
                  </a:txBody>
                  <a:tcPr/>
                </a:tc>
                <a:extLst>
                  <a:ext uri="{0D108BD9-81ED-4DB2-BD59-A6C34878D82A}">
                    <a16:rowId xmlns:a16="http://schemas.microsoft.com/office/drawing/2014/main" val="2941007198"/>
                  </a:ext>
                </a:extLst>
              </a:tr>
            </a:tbl>
          </a:graphicData>
        </a:graphic>
      </p:graphicFrame>
    </p:spTree>
    <p:extLst>
      <p:ext uri="{BB962C8B-B14F-4D97-AF65-F5344CB8AC3E}">
        <p14:creationId xmlns:p14="http://schemas.microsoft.com/office/powerpoint/2010/main" val="1273888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carga horária</a:t>
            </a:r>
            <a:endParaRPr lang="pt-BR" dirty="0"/>
          </a:p>
        </p:txBody>
      </p:sp>
      <p:sp>
        <p:nvSpPr>
          <p:cNvPr id="3" name="Espaço Reservado para Conteúdo 2"/>
          <p:cNvSpPr>
            <a:spLocks noGrp="1"/>
          </p:cNvSpPr>
          <p:nvPr>
            <p:ph idx="1"/>
          </p:nvPr>
        </p:nvSpPr>
        <p:spPr>
          <a:xfrm>
            <a:off x="1341120" y="2390504"/>
            <a:ext cx="9409611" cy="1867987"/>
          </a:xfrm>
        </p:spPr>
        <p:txBody>
          <a:bodyPr/>
          <a:lstStyle/>
          <a:p>
            <a:pPr marL="45720" indent="0" algn="just">
              <a:buNone/>
            </a:pPr>
            <a:r>
              <a:rPr lang="pt-BR" dirty="0" smtClean="0"/>
              <a:t>As 230 horas de intervenção são distribuídas entre as duas modalidades (PM e PH) a critério do(a) discente, desde que a modalidade com menor carga horária consuma, no mínimo, 40 das 230 horas de atividades práticas do estágio.</a:t>
            </a:r>
            <a:endParaRPr lang="pt-BR" dirty="0"/>
          </a:p>
        </p:txBody>
      </p:sp>
    </p:spTree>
    <p:extLst>
      <p:ext uri="{BB962C8B-B14F-4D97-AF65-F5344CB8AC3E}">
        <p14:creationId xmlns:p14="http://schemas.microsoft.com/office/powerpoint/2010/main" val="416803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sign em Tiras Azul-Petróleo 16X9">
  <a:themeElements>
    <a:clrScheme name="Azul">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6135_TF02895254.potx" id="{8FA8C47B-A629-4046-9F5F-E5D692822271}" vid="{096667BB-13C5-4186-95E3-DE2A5A4F32F8}"/>
    </a:ext>
  </a:extLst>
</a:theme>
</file>

<file path=ppt/theme/theme2.xml><?xml version="1.0" encoding="utf-8"?>
<a:theme xmlns:a="http://schemas.openxmlformats.org/drawingml/2006/main" name="Tema do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o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ED65A2C9-CB67-4F36-A412-EEC1AD297F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C2023F-644C-4F7E-8E8C-CDBE4A63C7D1}">
  <ds:schemaRefs>
    <ds:schemaRef ds:uri="http://schemas.microsoft.com/sharepoint/v3/contenttype/forms"/>
  </ds:schemaRefs>
</ds:datastoreItem>
</file>

<file path=customXml/itemProps3.xml><?xml version="1.0" encoding="utf-8"?>
<ds:datastoreItem xmlns:ds="http://schemas.openxmlformats.org/officeDocument/2006/customXml" ds:itemID="{40B0D886-CB8D-4564-A797-C05BC7D513A8}">
  <ds:schemaRefs>
    <ds:schemaRef ds:uri="40262f94-9f35-4ac3-9a90-690165a166b7"/>
    <ds:schemaRef ds:uri="http://purl.org/dc/terms/"/>
    <ds:schemaRef ds:uri="a4f35948-e619-41b3-aa29-22878b09cfd2"/>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Apresentação em tiras azul-petróleo (widescreen)</Template>
  <TotalTime>66</TotalTime>
  <Words>736</Words>
  <Application>Microsoft Office PowerPoint</Application>
  <PresentationFormat>Widescreen</PresentationFormat>
  <Paragraphs>77</Paragraphs>
  <Slides>16</Slides>
  <Notes>7</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16</vt:i4>
      </vt:variant>
    </vt:vector>
  </HeadingPairs>
  <TitlesOfParts>
    <vt:vector size="20" baseType="lpstr">
      <vt:lpstr>Arial</vt:lpstr>
      <vt:lpstr>Calibri</vt:lpstr>
      <vt:lpstr>Lucida Sans</vt:lpstr>
      <vt:lpstr>Design em Tiras Azul-Petróleo 16X9</vt:lpstr>
      <vt:lpstr>Apresentação do PowerPoint</vt:lpstr>
      <vt:lpstr>Informações gerais verificar o manual de estágio do curso para detalhamentos e explicações</vt:lpstr>
      <vt:lpstr>Definição geral</vt:lpstr>
      <vt:lpstr>Orientações sobre as duas modalidades</vt:lpstr>
      <vt:lpstr>Orientações sobre as duas modalidades</vt:lpstr>
      <vt:lpstr>Orientações sobre as duas modalidades</vt:lpstr>
      <vt:lpstr>Orientações sobre as duas modalidades</vt:lpstr>
      <vt:lpstr>Orientações sobre carga horária</vt:lpstr>
      <vt:lpstr>Orientações sobre carga horária</vt:lpstr>
      <vt:lpstr>Documentação obrigatória verificar o manual de estágio do curso para detalhamentos e explicações</vt:lpstr>
      <vt:lpstr>Documentação obrigatória | início</vt:lpstr>
      <vt:lpstr>Documentação obrigatória | durante</vt:lpstr>
      <vt:lpstr>Documentação obrigatória | fim</vt:lpstr>
      <vt:lpstr>Glossário verificar o manual de estágio do curso para detalhamentos e explicações</vt:lpstr>
      <vt:lpstr>Glossário</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Elizangela Aparecida Soares</dc:creator>
  <cp:lastModifiedBy>Elizangela Aparecida Soares</cp:lastModifiedBy>
  <cp:revision>11</cp:revision>
  <dcterms:created xsi:type="dcterms:W3CDTF">2020-03-02T18:06:47Z</dcterms:created>
  <dcterms:modified xsi:type="dcterms:W3CDTF">2020-03-02T23:20:12Z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